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83" r:id="rId3"/>
    <p:sldId id="394" r:id="rId4"/>
    <p:sldId id="386" r:id="rId5"/>
    <p:sldId id="388" r:id="rId6"/>
    <p:sldId id="389" r:id="rId7"/>
    <p:sldId id="392" r:id="rId8"/>
    <p:sldId id="391" r:id="rId9"/>
    <p:sldId id="393" r:id="rId10"/>
    <p:sldId id="384" r:id="rId11"/>
    <p:sldId id="385" r:id="rId12"/>
    <p:sldId id="318" r:id="rId13"/>
  </p:sldIdLst>
  <p:sldSz cx="24384000" cy="13716000"/>
  <p:notesSz cx="6858000" cy="9144000"/>
  <p:defaultTextStyle>
    <a:defPPr>
      <a:defRPr lang="zh-CN"/>
    </a:defPPr>
    <a:lvl1pPr algn="ctr" rtl="0" eaLnBrk="0" fontAlgn="base" hangingPunct="0">
      <a:spcBef>
        <a:spcPct val="0"/>
      </a:spcBef>
      <a:spcAft>
        <a:spcPct val="0"/>
      </a:spcAft>
      <a:buFont typeface="Arial" pitchFamily="34" charset="0"/>
      <a:defRPr sz="4200" kern="1200">
        <a:solidFill>
          <a:schemeClr val="tx1"/>
        </a:solidFill>
        <a:latin typeface="Gill Sans" charset="0"/>
        <a:ea typeface="宋体" pitchFamily="2" charset="-122"/>
        <a:cs typeface="+mn-cs"/>
        <a:sym typeface="Gill Sans" charset="0"/>
      </a:defRPr>
    </a:lvl1pPr>
    <a:lvl2pPr marL="457200" indent="-314325" algn="ctr" rtl="0" eaLnBrk="0" fontAlgn="base" hangingPunct="0">
      <a:spcBef>
        <a:spcPct val="0"/>
      </a:spcBef>
      <a:spcAft>
        <a:spcPct val="0"/>
      </a:spcAft>
      <a:buFont typeface="Arial" pitchFamily="34" charset="0"/>
      <a:defRPr sz="4200" kern="1200">
        <a:solidFill>
          <a:schemeClr val="tx1"/>
        </a:solidFill>
        <a:latin typeface="Gill Sans" charset="0"/>
        <a:ea typeface="宋体" pitchFamily="2" charset="-122"/>
        <a:cs typeface="+mn-cs"/>
        <a:sym typeface="Gill Sans" charset="0"/>
      </a:defRPr>
    </a:lvl2pPr>
    <a:lvl3pPr marL="914400" indent="-628650" algn="ctr" rtl="0" eaLnBrk="0" fontAlgn="base" hangingPunct="0">
      <a:spcBef>
        <a:spcPct val="0"/>
      </a:spcBef>
      <a:spcAft>
        <a:spcPct val="0"/>
      </a:spcAft>
      <a:buFont typeface="Arial" pitchFamily="34" charset="0"/>
      <a:defRPr sz="4200" kern="1200">
        <a:solidFill>
          <a:schemeClr val="tx1"/>
        </a:solidFill>
        <a:latin typeface="Gill Sans" charset="0"/>
        <a:ea typeface="宋体" pitchFamily="2" charset="-122"/>
        <a:cs typeface="+mn-cs"/>
        <a:sym typeface="Gill Sans" charset="0"/>
      </a:defRPr>
    </a:lvl3pPr>
    <a:lvl4pPr marL="1371600" indent="-941388" algn="ctr" rtl="0" eaLnBrk="0" fontAlgn="base" hangingPunct="0">
      <a:spcBef>
        <a:spcPct val="0"/>
      </a:spcBef>
      <a:spcAft>
        <a:spcPct val="0"/>
      </a:spcAft>
      <a:buFont typeface="Arial" pitchFamily="34" charset="0"/>
      <a:defRPr sz="4200" kern="1200">
        <a:solidFill>
          <a:schemeClr val="tx1"/>
        </a:solidFill>
        <a:latin typeface="Gill Sans" charset="0"/>
        <a:ea typeface="宋体" pitchFamily="2" charset="-122"/>
        <a:cs typeface="+mn-cs"/>
        <a:sym typeface="Gill Sans" charset="0"/>
      </a:defRPr>
    </a:lvl4pPr>
    <a:lvl5pPr marL="1828800" indent="-1255713" algn="ctr" rtl="0" eaLnBrk="0" fontAlgn="base" hangingPunct="0">
      <a:spcBef>
        <a:spcPct val="0"/>
      </a:spcBef>
      <a:spcAft>
        <a:spcPct val="0"/>
      </a:spcAft>
      <a:buFont typeface="Arial" pitchFamily="34" charset="0"/>
      <a:defRPr sz="4200" kern="1200">
        <a:solidFill>
          <a:schemeClr val="tx1"/>
        </a:solidFill>
        <a:latin typeface="Gill Sans" charset="0"/>
        <a:ea typeface="宋体" pitchFamily="2" charset="-122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chemeClr val="tx1"/>
        </a:solidFill>
        <a:latin typeface="Gill Sans" charset="0"/>
        <a:ea typeface="宋体" pitchFamily="2" charset="-122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chemeClr val="tx1"/>
        </a:solidFill>
        <a:latin typeface="Gill Sans" charset="0"/>
        <a:ea typeface="宋体" pitchFamily="2" charset="-122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chemeClr val="tx1"/>
        </a:solidFill>
        <a:latin typeface="Gill Sans" charset="0"/>
        <a:ea typeface="宋体" pitchFamily="2" charset="-122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chemeClr val="tx1"/>
        </a:solidFill>
        <a:latin typeface="Gill Sans" charset="0"/>
        <a:ea typeface="宋体" pitchFamily="2" charset="-122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8" y="88"/>
      </p:cViewPr>
      <p:guideLst>
        <p:guide orient="horz" pos="4319"/>
        <p:guide pos="76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3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1" name="Shape 34"/>
          <p:cNvSpPr>
            <a:spLocks noGrp="1" noRot="1" noChangeAspect="1"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0">
              <a:spcBef>
                <a:spcPct val="30000"/>
              </a:spcBef>
              <a:buFontTx/>
              <a:buNone/>
              <a:defRPr/>
            </a:pPr>
            <a:endParaRPr lang="zh-CN" altLang="zh-CN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314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128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0519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33938" y="4537075"/>
            <a:ext cx="14716125" cy="46434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33938" y="4537075"/>
            <a:ext cx="14716125" cy="46434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>
              <a:sym typeface="Helvetica Light" charset="0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Helvetica Light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33938" y="4537075"/>
            <a:ext cx="14716125" cy="4643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Helvetica Light" charset="0"/>
              </a:rPr>
              <a:t>标题文本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584200" indent="-584200" algn="ctr" rtl="0" eaLnBrk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marL="584200" indent="-584200" algn="ctr" rtl="0" eaLnBrk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marL="584200" indent="-584200" algn="ctr" rtl="0" eaLnBrk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marL="584200" indent="-584200" algn="ctr" rtl="0" eaLnBrk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marL="584200" indent="-584200" algn="ctr" rtl="0" eaLnBrk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1041400" indent="-584200" algn="ctr" rtl="0" fontAlgn="base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1498600" indent="-584200" algn="ctr" rtl="0" fontAlgn="base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955800" indent="-584200" algn="ctr" rtl="0" fontAlgn="base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2413000" indent="-584200" algn="ctr" rtl="0" fontAlgn="base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584200" indent="-584200" algn="ctr" rtl="0" eaLnBrk="0" fontAlgn="base" hangingPunct="0">
        <a:spcBef>
          <a:spcPct val="20000"/>
        </a:spcBef>
        <a:spcAft>
          <a:spcPct val="0"/>
        </a:spcAft>
        <a:buChar char="•"/>
        <a:defRPr sz="44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742950" indent="-514350" algn="ctr" defTabSz="584200" rtl="0" eaLnBrk="0" fontAlgn="base" hangingPunct="0">
        <a:spcBef>
          <a:spcPct val="20000"/>
        </a:spcBef>
        <a:spcAft>
          <a:spcPct val="0"/>
        </a:spcAft>
        <a:buChar char="•"/>
        <a:defRPr sz="44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1143000" indent="-685800" algn="ctr" defTabSz="584200" rtl="0" eaLnBrk="0" fontAlgn="base" hangingPunct="0">
        <a:spcBef>
          <a:spcPct val="20000"/>
        </a:spcBef>
        <a:spcAft>
          <a:spcPct val="0"/>
        </a:spcAft>
        <a:buChar char="•"/>
        <a:defRPr sz="44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1600200" indent="-914400" algn="ctr" defTabSz="584200" rtl="0" eaLnBrk="0" fontAlgn="base" hangingPunct="0">
        <a:spcBef>
          <a:spcPct val="20000"/>
        </a:spcBef>
        <a:spcAft>
          <a:spcPct val="0"/>
        </a:spcAft>
        <a:buChar char="•"/>
        <a:defRPr sz="44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2057400" indent="-1143000" algn="ctr" defTabSz="584200" rtl="0" eaLnBrk="0" fontAlgn="base" hangingPunct="0">
        <a:spcBef>
          <a:spcPct val="20000"/>
        </a:spcBef>
        <a:spcAft>
          <a:spcPct val="0"/>
        </a:spcAft>
        <a:buChar char="•"/>
        <a:defRPr sz="44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457200" indent="914400" algn="ctr" defTabSz="584200" rtl="0" fontAlgn="base">
        <a:spcBef>
          <a:spcPct val="20000"/>
        </a:spcBef>
        <a:spcAft>
          <a:spcPct val="0"/>
        </a:spcAft>
        <a:buChar char="•"/>
        <a:defRPr sz="44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6pPr>
      <a:lvl7pPr marL="914400" indent="914400" algn="ctr" defTabSz="584200" rtl="0" fontAlgn="base">
        <a:spcBef>
          <a:spcPct val="20000"/>
        </a:spcBef>
        <a:spcAft>
          <a:spcPct val="0"/>
        </a:spcAft>
        <a:buChar char="•"/>
        <a:defRPr sz="44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7pPr>
      <a:lvl8pPr marL="1371600" indent="914400" algn="ctr" defTabSz="584200" rtl="0" fontAlgn="base">
        <a:spcBef>
          <a:spcPct val="20000"/>
        </a:spcBef>
        <a:spcAft>
          <a:spcPct val="0"/>
        </a:spcAft>
        <a:buChar char="•"/>
        <a:defRPr sz="44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8pPr>
      <a:lvl9pPr marL="1828800" indent="914400" algn="ctr" defTabSz="584200" rtl="0" fontAlgn="base">
        <a:spcBef>
          <a:spcPct val="20000"/>
        </a:spcBef>
        <a:spcAft>
          <a:spcPct val="0"/>
        </a:spcAft>
        <a:buChar char="•"/>
        <a:defRPr sz="44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0160" y="3311814"/>
            <a:ext cx="5621363" cy="5503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8314342" y="9398334"/>
            <a:ext cx="73452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err="1" smtClean="0">
                <a:solidFill>
                  <a:schemeClr val="bg1"/>
                </a:solidFill>
              </a:rPr>
              <a:t>Xiaomi</a:t>
            </a:r>
            <a:r>
              <a:rPr lang="en-US" altLang="zh-CN" sz="4800" dirty="0" smtClean="0">
                <a:solidFill>
                  <a:schemeClr val="bg1"/>
                </a:solidFill>
              </a:rPr>
              <a:t> Group Introduction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(Bin) Xiaomi history and Smart Home082 拷贝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3590" y="3428976"/>
            <a:ext cx="5842041" cy="3286148"/>
          </a:xfrm>
          <a:prstGeom prst="rect">
            <a:avLst/>
          </a:prstGeom>
          <a:noFill/>
        </p:spPr>
      </p:pic>
      <p:pic>
        <p:nvPicPr>
          <p:cNvPr id="4" name="Picture 2" descr="C:\Users\Administrator\Desktop\(Bin) Xiaomi history and Smart Home086 拷贝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08" y="9429767"/>
            <a:ext cx="5842040" cy="3286149"/>
          </a:xfrm>
          <a:prstGeom prst="rect">
            <a:avLst/>
          </a:prstGeom>
          <a:noFill/>
        </p:spPr>
      </p:pic>
      <p:pic>
        <p:nvPicPr>
          <p:cNvPr id="5" name="Picture 2" descr="C:\Users\Administrator\Desktop\(Bin) Xiaomi history and Smart Home087 拷贝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68810" y="3414694"/>
            <a:ext cx="6096043" cy="3429024"/>
          </a:xfrm>
          <a:prstGeom prst="rect">
            <a:avLst/>
          </a:prstGeom>
          <a:noFill/>
        </p:spPr>
      </p:pic>
      <p:pic>
        <p:nvPicPr>
          <p:cNvPr id="6" name="Picture 2" descr="C:\Users\Administrator\Desktop\QQ截图20150329023605.png"/>
          <p:cNvPicPr>
            <a:picLocks noChangeAspect="1" noChangeArrowheads="1"/>
          </p:cNvPicPr>
          <p:nvPr/>
        </p:nvPicPr>
        <p:blipFill>
          <a:blip r:embed="rId5"/>
          <a:srcRect l="8064" r="7186"/>
          <a:stretch>
            <a:fillRect/>
          </a:stretch>
        </p:blipFill>
        <p:spPr bwMode="auto">
          <a:xfrm>
            <a:off x="9580228" y="9404050"/>
            <a:ext cx="6134165" cy="3286148"/>
          </a:xfrm>
          <a:prstGeom prst="rect">
            <a:avLst/>
          </a:prstGeom>
          <a:noFill/>
        </p:spPr>
      </p:pic>
      <p:pic>
        <p:nvPicPr>
          <p:cNvPr id="7" name="Picture 2" descr="C:\Users\Administrator\Desktop\(Bin) Xiaomi history and Smart Home088 拷贝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835470" y="3428976"/>
            <a:ext cx="5969041" cy="3357586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2473574" y="1342992"/>
            <a:ext cx="54248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chemeClr val="bg1"/>
                </a:solidFill>
              </a:rPr>
              <a:t>Xiaomi</a:t>
            </a:r>
            <a:r>
              <a:rPr lang="en-US" altLang="zh-CN" dirty="0" smtClean="0">
                <a:solidFill>
                  <a:schemeClr val="bg1"/>
                </a:solidFill>
              </a:rPr>
              <a:t> Core Products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19308" y="7643818"/>
            <a:ext cx="569579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chemeClr val="bg1"/>
                </a:solidFill>
              </a:rPr>
              <a:t>Xiaomi</a:t>
            </a:r>
            <a:r>
              <a:rPr lang="en-US" altLang="zh-CN" dirty="0" smtClean="0">
                <a:solidFill>
                  <a:schemeClr val="bg1"/>
                </a:solidFill>
              </a:rPr>
              <a:t> Phone and Pad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620232" y="7552378"/>
            <a:ext cx="59407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chemeClr val="bg1"/>
                </a:solidFill>
              </a:rPr>
              <a:t>Xiaomi</a:t>
            </a:r>
            <a:r>
              <a:rPr lang="en-US" altLang="zh-CN" dirty="0" smtClean="0">
                <a:solidFill>
                  <a:schemeClr val="bg1"/>
                </a:solidFill>
              </a:rPr>
              <a:t> TV and OTT box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472696" y="7503800"/>
            <a:ext cx="46458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chemeClr val="bg1"/>
                </a:solidFill>
              </a:rPr>
              <a:t>Xiaomi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</a:rPr>
              <a:t>Wifi</a:t>
            </a:r>
            <a:r>
              <a:rPr lang="en-US" altLang="zh-CN" dirty="0" smtClean="0">
                <a:solidFill>
                  <a:schemeClr val="bg1"/>
                </a:solidFill>
              </a:rPr>
              <a:t> Router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22802" y="986400"/>
            <a:ext cx="120693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Products from </a:t>
            </a:r>
            <a:r>
              <a:rPr lang="en-US" altLang="zh-CN" dirty="0" err="1" smtClean="0">
                <a:solidFill>
                  <a:schemeClr val="bg1"/>
                </a:solidFill>
              </a:rPr>
              <a:t>Xiaomi</a:t>
            </a:r>
            <a:r>
              <a:rPr lang="en-US" altLang="zh-CN" dirty="0" smtClean="0">
                <a:solidFill>
                  <a:schemeClr val="bg1"/>
                </a:solidFill>
              </a:rPr>
              <a:t> Invested startup companies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90680" y="6072182"/>
            <a:ext cx="2222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Action Camera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win7\Desktop\搜狗截图15年07月08日1705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1986" y="2571720"/>
            <a:ext cx="4095750" cy="3238500"/>
          </a:xfrm>
          <a:prstGeom prst="rect">
            <a:avLst/>
          </a:prstGeom>
          <a:noFill/>
        </p:spPr>
      </p:pic>
      <p:pic>
        <p:nvPicPr>
          <p:cNvPr id="4100" name="Picture 4" descr="C:\Users\win7\Desktop\搜狗截图15年07月08日1708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6794" y="2571720"/>
            <a:ext cx="2931934" cy="3214710"/>
          </a:xfrm>
          <a:prstGeom prst="rect">
            <a:avLst/>
          </a:prstGeom>
          <a:noFill/>
        </p:spPr>
      </p:pic>
      <p:sp>
        <p:nvSpPr>
          <p:cNvPr id="15" name="矩形 14"/>
          <p:cNvSpPr/>
          <p:nvPr/>
        </p:nvSpPr>
        <p:spPr>
          <a:xfrm>
            <a:off x="6728420" y="6031069"/>
            <a:ext cx="1741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Smart Cam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101" name="Picture 5" descr="C:\Users\win7\Desktop\搜狗截图15年07月08日1710_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0233" y="2571720"/>
            <a:ext cx="5357850" cy="3174821"/>
          </a:xfrm>
          <a:prstGeom prst="rect">
            <a:avLst/>
          </a:prstGeom>
          <a:noFill/>
        </p:spPr>
      </p:pic>
      <p:sp>
        <p:nvSpPr>
          <p:cNvPr id="17" name="矩形 16"/>
          <p:cNvSpPr/>
          <p:nvPr/>
        </p:nvSpPr>
        <p:spPr>
          <a:xfrm>
            <a:off x="11504128" y="6009565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MI Band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102" name="Picture 6" descr="C:\Users\win7\Desktop\搜狗截图15年07月08日1714_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35272" y="2643158"/>
            <a:ext cx="7587542" cy="3143272"/>
          </a:xfrm>
          <a:prstGeom prst="rect">
            <a:avLst/>
          </a:prstGeom>
          <a:noFill/>
        </p:spPr>
      </p:pic>
      <p:sp>
        <p:nvSpPr>
          <p:cNvPr id="19" name="矩形 18"/>
          <p:cNvSpPr/>
          <p:nvPr/>
        </p:nvSpPr>
        <p:spPr>
          <a:xfrm>
            <a:off x="18158504" y="6000744"/>
            <a:ext cx="2375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Bathroom Scale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103" name="Picture 7" descr="C:\Users\win7\Desktop\搜狗截图15年07月08日1718_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04" y="7143751"/>
            <a:ext cx="3143272" cy="5279875"/>
          </a:xfrm>
          <a:prstGeom prst="rect">
            <a:avLst/>
          </a:prstGeom>
          <a:noFill/>
        </p:spPr>
      </p:pic>
      <p:sp>
        <p:nvSpPr>
          <p:cNvPr id="21" name="矩形 20"/>
          <p:cNvSpPr/>
          <p:nvPr/>
        </p:nvSpPr>
        <p:spPr>
          <a:xfrm>
            <a:off x="1940285" y="12805753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Air Purifier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104" name="Picture 8" descr="C:\Users\win7\Desktop\搜狗截图15年07月08日1720_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68139" y="7215190"/>
            <a:ext cx="7977669" cy="5214974"/>
          </a:xfrm>
          <a:prstGeom prst="rect">
            <a:avLst/>
          </a:prstGeom>
          <a:noFill/>
        </p:spPr>
      </p:pic>
      <p:sp>
        <p:nvSpPr>
          <p:cNvPr id="23" name="矩形 22"/>
          <p:cNvSpPr/>
          <p:nvPr/>
        </p:nvSpPr>
        <p:spPr>
          <a:xfrm>
            <a:off x="7994504" y="12787354"/>
            <a:ext cx="1845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Power Bank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105" name="Picture 9" descr="C:\Users\win7\Desktop\搜狗截图15年07月08日1742_7.png"/>
          <p:cNvPicPr>
            <a:picLocks noChangeAspect="1" noChangeArrowheads="1"/>
          </p:cNvPicPr>
          <p:nvPr/>
        </p:nvPicPr>
        <p:blipFill>
          <a:blip r:embed="rId8"/>
          <a:srcRect l="15524"/>
          <a:stretch>
            <a:fillRect/>
          </a:stretch>
        </p:blipFill>
        <p:spPr bwMode="auto">
          <a:xfrm>
            <a:off x="13012855" y="7191585"/>
            <a:ext cx="10885040" cy="5286412"/>
          </a:xfrm>
          <a:prstGeom prst="rect">
            <a:avLst/>
          </a:prstGeom>
          <a:noFill/>
        </p:spPr>
      </p:pic>
      <p:sp>
        <p:nvSpPr>
          <p:cNvPr id="25" name="矩形 24"/>
          <p:cNvSpPr/>
          <p:nvPr/>
        </p:nvSpPr>
        <p:spPr>
          <a:xfrm>
            <a:off x="17824752" y="12761636"/>
            <a:ext cx="1776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Power Strip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998" y="20395"/>
            <a:ext cx="2437765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Shape 614"/>
          <p:cNvSpPr>
            <a:spLocks noChangeArrowheads="1"/>
          </p:cNvSpPr>
          <p:nvPr/>
        </p:nvSpPr>
        <p:spPr bwMode="auto">
          <a:xfrm>
            <a:off x="1651000" y="1539875"/>
            <a:ext cx="20383500" cy="21018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71437" tIns="71437" rIns="71437" bIns="71437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0600" b="1">
                <a:solidFill>
                  <a:srgbClr val="FFFFFF"/>
                </a:solidFill>
                <a:latin typeface="Arial" pitchFamily="34" charset="0"/>
                <a:sym typeface="Arial" pitchFamily="34" charset="0"/>
              </a:rPr>
              <a:t>Xiaomi, way to go. </a:t>
            </a:r>
            <a:endParaRPr lang="zh-CN" altLang="en-US" sz="10600" b="1">
              <a:solidFill>
                <a:srgbClr val="FFFFFF"/>
              </a:solidFill>
              <a:latin typeface="Arial" pitchFamily="34" charset="0"/>
              <a:sym typeface="Arial" pitchFamily="34" charset="0"/>
            </a:endParaRPr>
          </a:p>
        </p:txBody>
      </p:sp>
      <p:pic>
        <p:nvPicPr>
          <p:cNvPr id="26628" name="image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34500" y="11417300"/>
            <a:ext cx="1392238" cy="1392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Desktop\(Bin) Xiaomi history and Smart Home005 拷贝.jpg"/>
          <p:cNvPicPr>
            <a:picLocks noChangeAspect="1" noChangeArrowheads="1"/>
          </p:cNvPicPr>
          <p:nvPr/>
        </p:nvPicPr>
        <p:blipFill>
          <a:blip r:embed="rId2"/>
          <a:srcRect t="27083"/>
          <a:stretch>
            <a:fillRect/>
          </a:stretch>
        </p:blipFill>
        <p:spPr bwMode="auto">
          <a:xfrm>
            <a:off x="-1" y="2357406"/>
            <a:ext cx="24384001" cy="10001272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7892456" y="812029"/>
            <a:ext cx="74170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4800" dirty="0" smtClean="0">
                <a:solidFill>
                  <a:schemeClr val="bg1"/>
                </a:solidFill>
              </a:rPr>
              <a:t>Founded on April 6</a:t>
            </a:r>
            <a:r>
              <a:rPr lang="en-US" altLang="zh-CN" sz="4800" baseline="30000" dirty="0" smtClean="0">
                <a:solidFill>
                  <a:schemeClr val="bg1"/>
                </a:solidFill>
              </a:rPr>
              <a:t>th</a:t>
            </a:r>
            <a:r>
              <a:rPr lang="en-US" altLang="zh-CN" sz="4800" dirty="0" smtClean="0">
                <a:solidFill>
                  <a:schemeClr val="bg1"/>
                </a:solidFill>
              </a:rPr>
              <a:t>, 2010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7606" y="714332"/>
            <a:ext cx="1219115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chemeClr val="bg1"/>
                </a:solidFill>
              </a:rPr>
              <a:t>Xiaomi</a:t>
            </a:r>
            <a:r>
              <a:rPr lang="en-US" altLang="zh-CN" dirty="0" smtClean="0">
                <a:solidFill>
                  <a:schemeClr val="bg1"/>
                </a:solidFill>
              </a:rPr>
              <a:t> Business Model – 1. High Quality Products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Administrator\Desktop\M7_配置_124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0870" y="2380267"/>
            <a:ext cx="7669572" cy="10246720"/>
          </a:xfrm>
          <a:prstGeom prst="rect">
            <a:avLst/>
          </a:prstGeom>
          <a:noFill/>
        </p:spPr>
      </p:pic>
      <p:pic>
        <p:nvPicPr>
          <p:cNvPr id="3074" name="Picture 2" descr="C:\Users\win7\Desktop\overall-version-gl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00" y="2408842"/>
            <a:ext cx="12197772" cy="1021563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小米网 拷贝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3622" y="2786034"/>
            <a:ext cx="18288126" cy="10287072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087016" y="714332"/>
            <a:ext cx="1560074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chemeClr val="bg1"/>
                </a:solidFill>
              </a:rPr>
              <a:t>Xiaomi</a:t>
            </a:r>
            <a:r>
              <a:rPr lang="en-US" altLang="zh-CN" dirty="0" smtClean="0">
                <a:solidFill>
                  <a:schemeClr val="bg1"/>
                </a:solidFill>
              </a:rPr>
              <a:t> Business Model – 2.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Selling products at cost </a:t>
            </a:r>
            <a:r>
              <a:rPr lang="en-US" altLang="zh-CN" dirty="0" smtClean="0">
                <a:solidFill>
                  <a:schemeClr val="bg1"/>
                </a:solidFill>
              </a:rPr>
              <a:t>on </a:t>
            </a:r>
            <a:r>
              <a:rPr lang="en-US" altLang="zh-CN" dirty="0">
                <a:solidFill>
                  <a:schemeClr val="bg1"/>
                </a:solidFill>
              </a:rPr>
              <a:t>MI.COM</a:t>
            </a:r>
            <a:endParaRPr lang="zh-CN" altLang="en-US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6213" y="714332"/>
            <a:ext cx="1745048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chemeClr val="bg1"/>
                </a:solidFill>
              </a:rPr>
              <a:t>Xiaomi</a:t>
            </a:r>
            <a:r>
              <a:rPr lang="en-US" altLang="zh-CN" dirty="0" smtClean="0">
                <a:solidFill>
                  <a:schemeClr val="bg1"/>
                </a:solidFill>
              </a:rPr>
              <a:t> Business Model – 3. </a:t>
            </a:r>
            <a:r>
              <a:rPr lang="en-US" altLang="zh-CN" dirty="0">
                <a:solidFill>
                  <a:schemeClr val="bg1"/>
                </a:solidFill>
              </a:rPr>
              <a:t>Word </a:t>
            </a:r>
            <a:r>
              <a:rPr lang="en-US" altLang="zh-CN" dirty="0" smtClean="0">
                <a:solidFill>
                  <a:schemeClr val="bg1"/>
                </a:solidFill>
              </a:rPr>
              <a:t>of </a:t>
            </a:r>
            <a:r>
              <a:rPr lang="en-US" altLang="zh-CN" dirty="0">
                <a:solidFill>
                  <a:schemeClr val="bg1"/>
                </a:solidFill>
              </a:rPr>
              <a:t>Mouth Marketing and Social Media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Administrator\Desktop\盒子兄弟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2154" y="2428844"/>
            <a:ext cx="15494108" cy="8715436"/>
          </a:xfrm>
          <a:prstGeom prst="rect">
            <a:avLst/>
          </a:prstGeom>
          <a:noFill/>
        </p:spPr>
      </p:pic>
      <p:pic>
        <p:nvPicPr>
          <p:cNvPr id="7" name="Picture 2" descr="C:\Users\Administrator\Desktop\盒子兄弟.jpg"/>
          <p:cNvPicPr>
            <a:picLocks noChangeAspect="1" noChangeArrowheads="1"/>
          </p:cNvPicPr>
          <p:nvPr/>
        </p:nvPicPr>
        <p:blipFill>
          <a:blip r:embed="rId3"/>
          <a:srcRect l="35156" t="5555" r="35156" b="6944"/>
          <a:stretch>
            <a:fillRect/>
          </a:stretch>
        </p:blipFill>
        <p:spPr bwMode="auto">
          <a:xfrm>
            <a:off x="1238482" y="2574577"/>
            <a:ext cx="5072098" cy="8409005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1190548" y="11501470"/>
            <a:ext cx="21717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</a:rPr>
              <a:t>A photo of two heavy men sitting on a Xiaomi packaging box </a:t>
            </a:r>
            <a:r>
              <a:rPr lang="en-US" altLang="zh-CN" sz="3200" dirty="0" smtClean="0">
                <a:solidFill>
                  <a:schemeClr val="bg1"/>
                </a:solidFill>
              </a:rPr>
              <a:t>was </a:t>
            </a:r>
            <a:r>
              <a:rPr lang="en-US" altLang="zh-CN" sz="3200" dirty="0">
                <a:solidFill>
                  <a:schemeClr val="bg1"/>
                </a:solidFill>
              </a:rPr>
              <a:t>widely spread through China Social Medias. </a:t>
            </a:r>
          </a:p>
          <a:p>
            <a:pPr algn="l"/>
            <a:r>
              <a:rPr lang="en-US" altLang="zh-CN" sz="3200" dirty="0">
                <a:solidFill>
                  <a:schemeClr val="bg1"/>
                </a:solidFill>
              </a:rPr>
              <a:t>This marketing activity reflects the quality of Xiaomi packaging  and products.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7606" y="714332"/>
            <a:ext cx="88969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chemeClr val="bg1"/>
                </a:solidFill>
              </a:rPr>
              <a:t>Xiaomi</a:t>
            </a:r>
            <a:r>
              <a:rPr lang="en-US" altLang="zh-CN" dirty="0" smtClean="0">
                <a:solidFill>
                  <a:schemeClr val="bg1"/>
                </a:solidFill>
              </a:rPr>
              <a:t> Business Model – 4. Mi Fans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Administrator\Desktop\(Bin) Xiaomi history and Smart Home076 拷贝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9242" y="2000216"/>
            <a:ext cx="19931202" cy="11211305"/>
          </a:xfrm>
          <a:prstGeom prst="rect">
            <a:avLst/>
          </a:prstGeom>
          <a:noFill/>
        </p:spPr>
      </p:pic>
      <p:pic>
        <p:nvPicPr>
          <p:cNvPr id="10" name="Picture 2" descr="C:\Users\Administrator\Desktop\(Bin) Xiaomi history and Smart Home068 拷贝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4414" y="5786430"/>
            <a:ext cx="6572296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87"/>
          <p:cNvSpPr>
            <a:spLocks noChangeArrowheads="1"/>
          </p:cNvSpPr>
          <p:nvPr/>
        </p:nvSpPr>
        <p:spPr bwMode="auto">
          <a:xfrm>
            <a:off x="3190874" y="7259678"/>
            <a:ext cx="18430941" cy="42592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42509" tIns="42509" rIns="42509" bIns="42509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0" b="1" dirty="0" smtClean="0">
                <a:solidFill>
                  <a:srgbClr val="FFFFFF"/>
                </a:solidFill>
                <a:latin typeface="Arial" pitchFamily="34" charset="0"/>
                <a:sym typeface="Arial" pitchFamily="34" charset="0"/>
              </a:rPr>
              <a:t>RMB </a:t>
            </a:r>
            <a:r>
              <a:rPr lang="en-US" altLang="zh-CN" sz="6000" b="1" dirty="0">
                <a:solidFill>
                  <a:srgbClr val="FFFFFF"/>
                </a:solidFill>
                <a:latin typeface="Arial" pitchFamily="34" charset="0"/>
                <a:sym typeface="Arial" pitchFamily="34" charset="0"/>
              </a:rPr>
              <a:t>revenue for 2014 posing a growth of </a:t>
            </a:r>
            <a:r>
              <a:rPr lang="en-US" altLang="zh-CN" sz="6000" b="1" dirty="0">
                <a:solidFill>
                  <a:srgbClr val="FF6600"/>
                </a:solidFill>
                <a:latin typeface="Arial" pitchFamily="34" charset="0"/>
                <a:sym typeface="Arial" pitchFamily="34" charset="0"/>
              </a:rPr>
              <a:t>134</a:t>
            </a:r>
            <a:r>
              <a:rPr lang="en-US" altLang="zh-CN" sz="6000" b="1" dirty="0" smtClean="0">
                <a:solidFill>
                  <a:srgbClr val="FF6600"/>
                </a:solidFill>
                <a:latin typeface="Arial" pitchFamily="34" charset="0"/>
                <a:sym typeface="Arial" pitchFamily="34" charset="0"/>
              </a:rPr>
              <a:t>%</a:t>
            </a:r>
          </a:p>
          <a:p>
            <a:pPr>
              <a:lnSpc>
                <a:spcPct val="120000"/>
              </a:lnSpc>
            </a:pPr>
            <a:r>
              <a:rPr lang="en-US" altLang="zh-CN" sz="16600" b="1" dirty="0" smtClean="0">
                <a:solidFill>
                  <a:srgbClr val="FF6600"/>
                </a:solidFill>
                <a:latin typeface="Arial" pitchFamily="34" charset="0"/>
                <a:sym typeface="Arial" pitchFamily="34" charset="0"/>
              </a:rPr>
              <a:t>61</a:t>
            </a:r>
            <a:r>
              <a:rPr lang="en-US" altLang="zh-CN" sz="6000" b="1" dirty="0" smtClean="0">
                <a:solidFill>
                  <a:srgbClr val="FF6600"/>
                </a:solidFill>
                <a:latin typeface="Arial" pitchFamily="34" charset="0"/>
                <a:sym typeface="Arial" pitchFamily="34" charset="0"/>
              </a:rPr>
              <a:t> </a:t>
            </a:r>
            <a:r>
              <a:rPr lang="en-US" altLang="zh-CN" sz="6000" b="1" dirty="0" smtClean="0">
                <a:solidFill>
                  <a:schemeClr val="bg1"/>
                </a:solidFill>
                <a:latin typeface="Arial" pitchFamily="34" charset="0"/>
                <a:sym typeface="Arial" pitchFamily="34" charset="0"/>
              </a:rPr>
              <a:t>million</a:t>
            </a:r>
            <a:r>
              <a:rPr lang="en-US" altLang="zh-CN" sz="6000" b="1" dirty="0" smtClean="0">
                <a:solidFill>
                  <a:srgbClr val="FF6600"/>
                </a:solidFill>
                <a:latin typeface="Arial" pitchFamily="34" charset="0"/>
                <a:sym typeface="Arial" pitchFamily="34" charset="0"/>
              </a:rPr>
              <a:t> </a:t>
            </a:r>
            <a:r>
              <a:rPr lang="en-US" altLang="zh-CN" sz="6000" b="1" dirty="0" smtClean="0">
                <a:solidFill>
                  <a:schemeClr val="bg1"/>
                </a:solidFill>
                <a:latin typeface="Arial" pitchFamily="34" charset="0"/>
                <a:sym typeface="Arial" pitchFamily="34" charset="0"/>
              </a:rPr>
              <a:t>Mobile phones sold in 2014 </a:t>
            </a:r>
            <a:endParaRPr lang="zh-CN" altLang="en-US" sz="6000" b="1" dirty="0">
              <a:solidFill>
                <a:schemeClr val="bg1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123" name="Shape 89"/>
          <p:cNvSpPr>
            <a:spLocks noChangeArrowheads="1"/>
          </p:cNvSpPr>
          <p:nvPr/>
        </p:nvSpPr>
        <p:spPr bwMode="auto">
          <a:xfrm>
            <a:off x="8620100" y="500018"/>
            <a:ext cx="5135563" cy="60372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0" dirty="0">
                <a:solidFill>
                  <a:srgbClr val="FFFFFF"/>
                </a:solidFill>
                <a:latin typeface="Arial" pitchFamily="34" charset="0"/>
                <a:sym typeface="Arial" pitchFamily="34" charset="0"/>
              </a:rPr>
              <a:t>74</a:t>
            </a:r>
            <a:endParaRPr lang="zh-CN" altLang="en-US" sz="36000" dirty="0">
              <a:solidFill>
                <a:srgbClr val="FFFFFF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5124" name="Shape 90"/>
          <p:cNvSpPr>
            <a:spLocks noChangeArrowheads="1"/>
          </p:cNvSpPr>
          <p:nvPr/>
        </p:nvSpPr>
        <p:spPr bwMode="auto">
          <a:xfrm>
            <a:off x="13870244" y="3997186"/>
            <a:ext cx="2822575" cy="1427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42509" tIns="42509" rIns="42509" bIns="42509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8000" dirty="0">
                <a:solidFill>
                  <a:srgbClr val="FFFFFF"/>
                </a:solidFill>
                <a:latin typeface="Arial" pitchFamily="34" charset="0"/>
                <a:sym typeface="Arial" pitchFamily="34" charset="0"/>
              </a:rPr>
              <a:t>Billion</a:t>
            </a:r>
            <a:endParaRPr lang="zh-CN" altLang="en-US" sz="8000" dirty="0">
              <a:solidFill>
                <a:srgbClr val="FFFFFF"/>
              </a:solidFill>
              <a:latin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63"/>
          <p:cNvSpPr>
            <a:spLocks noChangeArrowheads="1"/>
          </p:cNvSpPr>
          <p:nvPr/>
        </p:nvSpPr>
        <p:spPr bwMode="auto">
          <a:xfrm>
            <a:off x="5407025" y="2197100"/>
            <a:ext cx="13336588" cy="2301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2509" tIns="42509" rIns="42509" bIns="42509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000" b="1">
                <a:solidFill>
                  <a:srgbClr val="FFFFFF"/>
                </a:solidFill>
                <a:latin typeface="Arial" pitchFamily="34" charset="0"/>
                <a:sym typeface="Arial" pitchFamily="34" charset="0"/>
              </a:rPr>
              <a:t>Our innovation is widely recognized by world renowned media</a:t>
            </a:r>
            <a:endParaRPr lang="zh-CN" altLang="en-US" sz="6000" b="1">
              <a:solidFill>
                <a:srgbClr val="FFFFFF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4100" name="Shape 65"/>
          <p:cNvSpPr>
            <a:spLocks noChangeArrowheads="1"/>
          </p:cNvSpPr>
          <p:nvPr/>
        </p:nvSpPr>
        <p:spPr bwMode="auto">
          <a:xfrm>
            <a:off x="16522700" y="6210300"/>
            <a:ext cx="2890838" cy="3598863"/>
          </a:xfrm>
          <a:prstGeom prst="roundRect">
            <a:avLst>
              <a:gd name="adj" fmla="val 2815"/>
            </a:avLst>
          </a:prstGeom>
          <a:gradFill rotWithShape="1">
            <a:gsLst>
              <a:gs pos="0">
                <a:srgbClr val="007CCF"/>
              </a:gs>
              <a:gs pos="100000">
                <a:srgbClr val="3399FF"/>
              </a:gs>
            </a:gsLst>
            <a:lin ang="16200000" scaled="1"/>
          </a:gradFill>
          <a:ln w="12700">
            <a:noFill/>
            <a:round/>
            <a:headEnd/>
            <a:tailEnd/>
          </a:ln>
        </p:spPr>
        <p:txBody>
          <a:bodyPr lIns="0" tIns="0" rIns="0" bIns="0"/>
          <a:lstStyle/>
          <a:p>
            <a:pPr algn="l"/>
            <a:endParaRPr lang="zh-CN" altLang="zh-CN">
              <a:solidFill>
                <a:srgbClr val="000000"/>
              </a:solidFill>
            </a:endParaRPr>
          </a:p>
        </p:txBody>
      </p:sp>
      <p:pic>
        <p:nvPicPr>
          <p:cNvPr id="4101" name="image.pn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44975" y="7716838"/>
            <a:ext cx="2041525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03" name="image.pn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74600" y="6202363"/>
            <a:ext cx="2903538" cy="361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150938" y="6184900"/>
            <a:ext cx="2895600" cy="3602038"/>
            <a:chOff x="0" y="0"/>
            <a:chExt cx="2895600" cy="3602566"/>
          </a:xfrm>
        </p:grpSpPr>
        <p:sp>
          <p:nvSpPr>
            <p:cNvPr id="4118" name="Shape 71"/>
            <p:cNvSpPr>
              <a:spLocks noChangeArrowheads="1"/>
            </p:cNvSpPr>
            <p:nvPr/>
          </p:nvSpPr>
          <p:spPr bwMode="auto">
            <a:xfrm>
              <a:off x="0" y="0"/>
              <a:ext cx="2895600" cy="3602567"/>
            </a:xfrm>
            <a:prstGeom prst="roundRect">
              <a:avLst>
                <a:gd name="adj" fmla="val 2815"/>
              </a:avLst>
            </a:prstGeom>
            <a:gradFill rotWithShape="1">
              <a:gsLst>
                <a:gs pos="0">
                  <a:srgbClr val="8D0101"/>
                </a:gs>
                <a:gs pos="100000">
                  <a:srgbClr val="CC0000"/>
                </a:gs>
              </a:gsLst>
              <a:lin ang="16200000" scaled="1"/>
            </a:gradFill>
            <a:ln w="127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algn="l"/>
              <a:endParaRPr lang="zh-CN" altLang="zh-CN">
                <a:solidFill>
                  <a:srgbClr val="000000"/>
                </a:solidFill>
              </a:endParaRPr>
            </a:p>
          </p:txBody>
        </p:sp>
        <p:pic>
          <p:nvPicPr>
            <p:cNvPr id="4119" name="image.png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4433" y="1536700"/>
              <a:ext cx="2230968" cy="5291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8834438" y="6235700"/>
            <a:ext cx="2900362" cy="3602038"/>
            <a:chOff x="0" y="0"/>
            <a:chExt cx="2899833" cy="3602566"/>
          </a:xfrm>
        </p:grpSpPr>
        <p:sp>
          <p:nvSpPr>
            <p:cNvPr id="4116" name="Shape 75"/>
            <p:cNvSpPr>
              <a:spLocks noChangeArrowheads="1"/>
            </p:cNvSpPr>
            <p:nvPr/>
          </p:nvSpPr>
          <p:spPr bwMode="auto">
            <a:xfrm>
              <a:off x="0" y="0"/>
              <a:ext cx="2899834" cy="3602567"/>
            </a:xfrm>
            <a:prstGeom prst="roundRect">
              <a:avLst>
                <a:gd name="adj" fmla="val 2815"/>
              </a:avLst>
            </a:prstGeom>
            <a:gradFill rotWithShape="1">
              <a:gsLst>
                <a:gs pos="0">
                  <a:srgbClr val="FF3507"/>
                </a:gs>
                <a:gs pos="100000">
                  <a:srgbClr val="FF6600"/>
                </a:gs>
              </a:gsLst>
              <a:lin ang="16200000" scaled="1"/>
            </a:gradFill>
            <a:ln w="127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algn="l"/>
              <a:endParaRPr lang="zh-CN" altLang="zh-CN">
                <a:solidFill>
                  <a:srgbClr val="000000"/>
                </a:solidFill>
              </a:endParaRPr>
            </a:p>
          </p:txBody>
        </p:sp>
        <p:pic>
          <p:nvPicPr>
            <p:cNvPr id="4117" name="image.png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6900" y="1312333"/>
              <a:ext cx="1718734" cy="9694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4986338" y="6235700"/>
            <a:ext cx="2895600" cy="3602038"/>
            <a:chOff x="0" y="0"/>
            <a:chExt cx="2895600" cy="3602566"/>
          </a:xfrm>
        </p:grpSpPr>
        <p:sp>
          <p:nvSpPr>
            <p:cNvPr id="4114" name="Shape 79"/>
            <p:cNvSpPr>
              <a:spLocks noChangeArrowheads="1"/>
            </p:cNvSpPr>
            <p:nvPr/>
          </p:nvSpPr>
          <p:spPr bwMode="auto">
            <a:xfrm>
              <a:off x="0" y="0"/>
              <a:ext cx="2895600" cy="3602567"/>
            </a:xfrm>
            <a:prstGeom prst="roundRect">
              <a:avLst>
                <a:gd name="adj" fmla="val 2815"/>
              </a:avLst>
            </a:prstGeom>
            <a:gradFill rotWithShape="1">
              <a:gsLst>
                <a:gs pos="0">
                  <a:srgbClr val="500092"/>
                </a:gs>
                <a:gs pos="100000">
                  <a:srgbClr val="6600CC"/>
                </a:gs>
              </a:gsLst>
              <a:lin ang="16200000" scaled="1"/>
            </a:gradFill>
            <a:ln w="127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algn="l"/>
              <a:endParaRPr lang="zh-CN" altLang="zh-CN">
                <a:solidFill>
                  <a:srgbClr val="000000"/>
                </a:solidFill>
              </a:endParaRPr>
            </a:p>
          </p:txBody>
        </p:sp>
        <p:pic>
          <p:nvPicPr>
            <p:cNvPr id="4115" name="image.png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3266" y="1638300"/>
              <a:ext cx="2290235" cy="317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20366038" y="6210300"/>
            <a:ext cx="2895600" cy="3602038"/>
            <a:chOff x="0" y="0"/>
            <a:chExt cx="2895600" cy="3602566"/>
          </a:xfrm>
        </p:grpSpPr>
        <p:sp>
          <p:nvSpPr>
            <p:cNvPr id="4112" name="Shape 82"/>
            <p:cNvSpPr>
              <a:spLocks noChangeArrowheads="1"/>
            </p:cNvSpPr>
            <p:nvPr/>
          </p:nvSpPr>
          <p:spPr bwMode="auto">
            <a:xfrm>
              <a:off x="0" y="0"/>
              <a:ext cx="2895600" cy="3602567"/>
            </a:xfrm>
            <a:prstGeom prst="roundRect">
              <a:avLst>
                <a:gd name="adj" fmla="val 2815"/>
              </a:avLst>
            </a:prstGeom>
            <a:gradFill rotWithShape="1">
              <a:gsLst>
                <a:gs pos="0">
                  <a:srgbClr val="339900"/>
                </a:gs>
                <a:gs pos="100000">
                  <a:srgbClr val="50AB3C"/>
                </a:gs>
              </a:gsLst>
              <a:lin ang="16200000" scaled="1"/>
            </a:gradFill>
            <a:ln w="127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algn="l"/>
              <a:endParaRPr lang="zh-CN" altLang="zh-CN">
                <a:solidFill>
                  <a:srgbClr val="000000"/>
                </a:solidFill>
              </a:endParaRPr>
            </a:p>
          </p:txBody>
        </p:sp>
        <p:pic>
          <p:nvPicPr>
            <p:cNvPr id="4113" name="image.png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41866" y="1562100"/>
              <a:ext cx="1837268" cy="4275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05"/>
          <p:cNvSpPr>
            <a:spLocks noChangeArrowheads="1"/>
          </p:cNvSpPr>
          <p:nvPr/>
        </p:nvSpPr>
        <p:spPr bwMode="auto">
          <a:xfrm>
            <a:off x="14692313" y="4857750"/>
            <a:ext cx="8259762" cy="3632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2509" tIns="42509" rIns="42509" bIns="42509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600" b="1">
                <a:solidFill>
                  <a:srgbClr val="FFC000"/>
                </a:solidFill>
                <a:latin typeface="Arial" pitchFamily="34" charset="0"/>
                <a:sym typeface="Arial" pitchFamily="34" charset="0"/>
              </a:rPr>
              <a:t>Valued at 46 billion USD </a:t>
            </a:r>
            <a:endParaRPr lang="zh-CN" altLang="en-US" sz="9600" b="1">
              <a:solidFill>
                <a:srgbClr val="FFFFFF"/>
              </a:solidFill>
              <a:latin typeface="Arial" pitchFamily="34" charset="0"/>
              <a:sym typeface="Arial" pitchFamily="34" charset="0"/>
            </a:endParaRPr>
          </a:p>
        </p:txBody>
      </p:sp>
      <p:pic>
        <p:nvPicPr>
          <p:cNvPr id="6147" name="图片 2" descr="Xiaomi-valu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766888"/>
            <a:ext cx="12215813" cy="1044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2712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CAA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  <a:lumOff val="5000"/>
            <a:alpha val="69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4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  <a:ea typeface="宋体" pitchFamily="2" charset="-122"/>
            <a:sym typeface="Gill Sans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2712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CAA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Pages>0</Pages>
  <Words>158</Words>
  <Characters>0</Characters>
  <Application>Microsoft Office PowerPoint</Application>
  <DocSecurity>0</DocSecurity>
  <PresentationFormat>自定义</PresentationFormat>
  <Lines>0</Lines>
  <Paragraphs>28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Gill Sans</vt:lpstr>
      <vt:lpstr>Helvetica Light</vt:lpstr>
      <vt:lpstr>宋体</vt:lpstr>
      <vt:lpstr>Arial</vt:lpstr>
      <vt:lpstr>Default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rolland</cp:lastModifiedBy>
  <cp:revision>327</cp:revision>
  <dcterms:created xsi:type="dcterms:W3CDTF">2015-07-03T08:46:45Z</dcterms:created>
  <dcterms:modified xsi:type="dcterms:W3CDTF">2016-08-04T11:17:44Z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2052-9.1.0.4993</vt:lpwstr>
  </property>
</Properties>
</file>